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95" r:id="rId3"/>
    <p:sldId id="297" r:id="rId4"/>
    <p:sldId id="299" r:id="rId5"/>
    <p:sldId id="298" r:id="rId6"/>
    <p:sldId id="300" r:id="rId7"/>
    <p:sldId id="302" r:id="rId8"/>
    <p:sldId id="296" r:id="rId9"/>
    <p:sldId id="305" r:id="rId10"/>
    <p:sldId id="319" r:id="rId11"/>
    <p:sldId id="310" r:id="rId12"/>
    <p:sldId id="311" r:id="rId13"/>
    <p:sldId id="339" r:id="rId14"/>
    <p:sldId id="340" r:id="rId15"/>
    <p:sldId id="308" r:id="rId16"/>
    <p:sldId id="312" r:id="rId17"/>
    <p:sldId id="313" r:id="rId18"/>
    <p:sldId id="314" r:id="rId19"/>
    <p:sldId id="322" r:id="rId20"/>
    <p:sldId id="316" r:id="rId21"/>
    <p:sldId id="323" r:id="rId22"/>
    <p:sldId id="324" r:id="rId23"/>
    <p:sldId id="325" r:id="rId24"/>
    <p:sldId id="331" r:id="rId25"/>
    <p:sldId id="330" r:id="rId26"/>
    <p:sldId id="334" r:id="rId27"/>
    <p:sldId id="332" r:id="rId28"/>
    <p:sldId id="326" r:id="rId29"/>
    <p:sldId id="336" r:id="rId30"/>
    <p:sldId id="338" r:id="rId31"/>
    <p:sldId id="309" r:id="rId32"/>
    <p:sldId id="306" r:id="rId33"/>
    <p:sldId id="307" r:id="rId34"/>
    <p:sldId id="320" r:id="rId35"/>
    <p:sldId id="337" r:id="rId36"/>
    <p:sldId id="341" r:id="rId37"/>
    <p:sldId id="328" r:id="rId38"/>
    <p:sldId id="258" r:id="rId39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41"/>
      <p:bold r:id="rId42"/>
      <p:italic r:id="rId43"/>
      <p:boldItalic r:id="rId44"/>
    </p:embeddedFont>
    <p:embeddedFont>
      <p:font typeface="Poppins Light" panose="00000400000000000000" pitchFamily="2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1FFA2222-6B39-42F8-8759-D1CDB46E7A04}">
          <p14:sldIdLst>
            <p14:sldId id="256"/>
            <p14:sldId id="295"/>
          </p14:sldIdLst>
        </p14:section>
        <p14:section name="Einführung" id="{AD42F1A9-E060-4E97-B248-5A420E12AA9E}">
          <p14:sldIdLst>
            <p14:sldId id="297"/>
            <p14:sldId id="299"/>
            <p14:sldId id="298"/>
            <p14:sldId id="300"/>
            <p14:sldId id="302"/>
            <p14:sldId id="296"/>
          </p14:sldIdLst>
        </p14:section>
        <p14:section name="Deskriptive Analyse" id="{A51FFD83-3113-4482-A690-6022B9AA199E}">
          <p14:sldIdLst>
            <p14:sldId id="305"/>
            <p14:sldId id="319"/>
            <p14:sldId id="310"/>
            <p14:sldId id="311"/>
            <p14:sldId id="339"/>
            <p14:sldId id="340"/>
            <p14:sldId id="308"/>
            <p14:sldId id="312"/>
            <p14:sldId id="313"/>
            <p14:sldId id="314"/>
            <p14:sldId id="322"/>
            <p14:sldId id="316"/>
            <p14:sldId id="323"/>
            <p14:sldId id="324"/>
            <p14:sldId id="325"/>
            <p14:sldId id="331"/>
            <p14:sldId id="330"/>
            <p14:sldId id="334"/>
            <p14:sldId id="332"/>
            <p14:sldId id="326"/>
            <p14:sldId id="336"/>
            <p14:sldId id="338"/>
            <p14:sldId id="309"/>
          </p14:sldIdLst>
        </p14:section>
        <p14:section name="Feature Engineering" id="{8F98B422-7C8C-4B91-A425-68D876D8086F}">
          <p14:sldIdLst>
            <p14:sldId id="306"/>
          </p14:sldIdLst>
        </p14:section>
        <p14:section name="Praktische Umsetzung" id="{6BB8F3EF-4D56-445B-A41F-01D9F1618C32}">
          <p14:sldIdLst>
            <p14:sldId id="307"/>
            <p14:sldId id="320"/>
            <p14:sldId id="337"/>
            <p14:sldId id="341"/>
            <p14:sldId id="32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3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0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234826e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234826e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7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5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6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Zusätzliche Inputs wären natürlich wünschenswert:</a:t>
            </a:r>
          </a:p>
          <a:p>
            <a:r>
              <a:rPr lang="de-DE" dirty="0"/>
              <a:t>Anzahl verfügbarer Plätze</a:t>
            </a:r>
          </a:p>
        </p:txBody>
      </p:sp>
    </p:spTree>
    <p:extLst>
      <p:ext uri="{BB962C8B-B14F-4D97-AF65-F5344CB8AC3E}">
        <p14:creationId xmlns:p14="http://schemas.microsoft.com/office/powerpoint/2010/main" val="10287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8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249727" y="1353777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9658" y="218261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34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Flugpreisvorhersage</a:t>
            </a:r>
            <a:br>
              <a:rPr lang="en" dirty="0"/>
            </a:br>
            <a:r>
              <a:rPr lang="en" dirty="0"/>
              <a:t>Kaufen oder Warten?</a:t>
            </a:r>
            <a:endParaRPr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D43772D8-9EC9-4796-8065-FFB244CDD1D9}"/>
              </a:ext>
            </a:extLst>
          </p:cNvPr>
          <p:cNvSpPr txBox="1">
            <a:spLocks/>
          </p:cNvSpPr>
          <p:nvPr/>
        </p:nvSpPr>
        <p:spPr>
          <a:xfrm>
            <a:off x="2211600" y="309166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b="0" dirty="0"/>
              <a:t>Data Mining </a:t>
            </a:r>
            <a:r>
              <a:rPr lang="en-US" sz="1000" b="0" dirty="0" err="1"/>
              <a:t>Semesterprojekt</a:t>
            </a:r>
            <a:r>
              <a:rPr lang="en-US" sz="1000" b="0" dirty="0"/>
              <a:t> WS 2021/22 </a:t>
            </a:r>
          </a:p>
          <a:p>
            <a:r>
              <a:rPr lang="en-US" sz="1000" b="0" dirty="0"/>
              <a:t>von Max Grundmann - s0559326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5F3D-62DB-4B5D-BF09-083AD38A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" y="4836413"/>
            <a:ext cx="1675074" cy="4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42;p49">
            <a:extLst>
              <a:ext uri="{FF2B5EF4-FFF2-40B4-BE49-F238E27FC236}">
                <a16:creationId xmlns:a16="http://schemas.microsoft.com/office/drawing/2014/main" id="{57B3804B-370B-4D9B-8911-8B3A5B663033}"/>
              </a:ext>
            </a:extLst>
          </p:cNvPr>
          <p:cNvGrpSpPr/>
          <p:nvPr/>
        </p:nvGrpSpPr>
        <p:grpSpPr>
          <a:xfrm>
            <a:off x="1306606" y="1045199"/>
            <a:ext cx="720798" cy="720798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13" name="Google Shape;943;p49">
              <a:extLst>
                <a:ext uri="{FF2B5EF4-FFF2-40B4-BE49-F238E27FC236}">
                  <a16:creationId xmlns:a16="http://schemas.microsoft.com/office/drawing/2014/main" id="{263F8FEB-F30E-4422-9355-256BFEAD6A50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;p49">
              <a:extLst>
                <a:ext uri="{FF2B5EF4-FFF2-40B4-BE49-F238E27FC236}">
                  <a16:creationId xmlns:a16="http://schemas.microsoft.com/office/drawing/2014/main" id="{530F1151-3044-4973-8B27-CE0201B40D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Zusätzliche Features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Wochentag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[Montag – Sonntag]</a:t>
            </a:r>
            <a:endParaRPr sz="12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Tage bis zum Flug</a:t>
            </a:r>
            <a:endParaRPr b="1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Abstand zum nächsten Feiertag / Holidays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8D924-C50D-4818-97A8-9A060C5ADB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A2F418-9D4F-4039-A349-5F95A9E34C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6DFFA4-988B-4C37-B60B-623B4A045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53C52F-A56C-4335-A9D6-B7E5053C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00" y="3760361"/>
            <a:ext cx="3705029" cy="1068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0CB9B9-502C-4D3F-99CD-2D4B1CA8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48" y="2860315"/>
            <a:ext cx="4042109" cy="8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8F1053-F476-403E-B76B-D5A6079449CC}"/>
              </a:ext>
            </a:extLst>
          </p:cNvPr>
          <p:cNvSpPr/>
          <p:nvPr/>
        </p:nvSpPr>
        <p:spPr>
          <a:xfrm>
            <a:off x="6236126" y="905088"/>
            <a:ext cx="3333323" cy="33333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206070-3902-4B2A-8F83-7C1F6C8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Überblick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E201A-BECB-4200-846E-FE2330848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200" b="1" dirty="0"/>
              <a:t>train_set.csv</a:t>
            </a:r>
          </a:p>
          <a:p>
            <a:pPr>
              <a:buFontTx/>
              <a:buChar char="-"/>
            </a:pPr>
            <a:r>
              <a:rPr lang="de-DE" sz="1200" dirty="0"/>
              <a:t>83.624 Zeilen, 8 Spalten</a:t>
            </a:r>
          </a:p>
          <a:p>
            <a:pPr>
              <a:buFontTx/>
              <a:buChar char="-"/>
            </a:pPr>
            <a:r>
              <a:rPr lang="de-DE" sz="1200" dirty="0"/>
              <a:t>Keine Nullwerte / Fehlende Werte</a:t>
            </a:r>
          </a:p>
          <a:p>
            <a:pPr>
              <a:buFontTx/>
              <a:buChar char="-"/>
            </a:pPr>
            <a:r>
              <a:rPr lang="de-DE" sz="1200" dirty="0"/>
              <a:t>Keine Duplikate </a:t>
            </a:r>
          </a:p>
          <a:p>
            <a:pPr>
              <a:buFontTx/>
              <a:buChar char="-"/>
            </a:pPr>
            <a:r>
              <a:rPr lang="de-DE" sz="1200" dirty="0"/>
              <a:t>Mehrere </a:t>
            </a:r>
            <a:r>
              <a:rPr lang="de-DE" sz="1200" dirty="0" err="1"/>
              <a:t>Requests</a:t>
            </a:r>
            <a:r>
              <a:rPr lang="de-DE" sz="1200" dirty="0"/>
              <a:t> für einen Flug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r>
              <a:rPr lang="de-DE" sz="1200" b="1" dirty="0"/>
              <a:t>test_set.csv</a:t>
            </a:r>
          </a:p>
          <a:p>
            <a:pPr>
              <a:buFontTx/>
              <a:buChar char="-"/>
            </a:pPr>
            <a:r>
              <a:rPr lang="de-DE" sz="1200" dirty="0"/>
              <a:t>5583 Zeilen, 6 Spalten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endParaRPr lang="de-DE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72519-A904-43B2-BD0B-8F0A59D9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8" y="905087"/>
            <a:ext cx="3317948" cy="33333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97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B9BC419-2251-4B3C-9636-D8EBEEEE4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4991"/>
              </p:ext>
            </p:extLst>
          </p:nvPr>
        </p:nvGraphicFramePr>
        <p:xfrm>
          <a:off x="765531" y="1830247"/>
          <a:ext cx="8064228" cy="359156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344038">
                  <a:extLst>
                    <a:ext uri="{9D8B030D-6E8A-4147-A177-3AD203B41FA5}">
                      <a16:colId xmlns:a16="http://schemas.microsoft.com/office/drawing/2014/main" val="3954545160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752051426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24471625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538306874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83294041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5646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Zeit bis zum nächsten / vorherigen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Preishistorie vorheriger Anfragen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Ist letzte Anfrage vor Flug?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zwischen Anfrage und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bis zum nächsten Feiertag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Anfrage / Flug ist Wochenende?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0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83.624 Anfragen, 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83 Anfragen pro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Flüge zu 98 unters. Zeitpunkten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1007 einzigartige Flüge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Teuerstes Ticket: 372,96 €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Preissteigerung: 785 %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Nein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, in 78 % der Abfragen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779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03.06.2019</a:t>
                      </a:r>
                    </a:p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03.08.2019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05.06.2019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10.09.2019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Meiste Anfragen pro Flug: 123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Günstigstes Ticket: 8,99 €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Durchschnitt: 71,96 €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Ersparnis: -87 %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Differenz:</a:t>
                      </a: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-20 %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533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89267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DA5C8-62CC-4DA2-961A-F083DB8EB9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825" y="4443100"/>
            <a:ext cx="435600" cy="435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grpSp>
        <p:nvGrpSpPr>
          <p:cNvPr id="5" name="Google Shape;727;p49">
            <a:extLst>
              <a:ext uri="{FF2B5EF4-FFF2-40B4-BE49-F238E27FC236}">
                <a16:creationId xmlns:a16="http://schemas.microsoft.com/office/drawing/2014/main" id="{2FD13A12-A297-4628-9BE1-DF3A84EB81EC}"/>
              </a:ext>
            </a:extLst>
          </p:cNvPr>
          <p:cNvGrpSpPr/>
          <p:nvPr/>
        </p:nvGrpSpPr>
        <p:grpSpPr>
          <a:xfrm>
            <a:off x="2585856" y="1304168"/>
            <a:ext cx="336767" cy="383835"/>
            <a:chOff x="4630125" y="278900"/>
            <a:chExt cx="400675" cy="456675"/>
          </a:xfrm>
        </p:grpSpPr>
        <p:sp>
          <p:nvSpPr>
            <p:cNvPr id="6" name="Google Shape;728;p49">
              <a:extLst>
                <a:ext uri="{FF2B5EF4-FFF2-40B4-BE49-F238E27FC236}">
                  <a16:creationId xmlns:a16="http://schemas.microsoft.com/office/drawing/2014/main" id="{5FE4A0F3-E26F-42EB-9519-E6D6C1EB166D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9;p49">
              <a:extLst>
                <a:ext uri="{FF2B5EF4-FFF2-40B4-BE49-F238E27FC236}">
                  <a16:creationId xmlns:a16="http://schemas.microsoft.com/office/drawing/2014/main" id="{46703CEC-34E8-4CD0-BAC7-9C2312007B3D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0;p49">
              <a:extLst>
                <a:ext uri="{FF2B5EF4-FFF2-40B4-BE49-F238E27FC236}">
                  <a16:creationId xmlns:a16="http://schemas.microsoft.com/office/drawing/2014/main" id="{899F481F-1CF2-4EFA-9D64-3D03343F1A8A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1;p49">
              <a:extLst>
                <a:ext uri="{FF2B5EF4-FFF2-40B4-BE49-F238E27FC236}">
                  <a16:creationId xmlns:a16="http://schemas.microsoft.com/office/drawing/2014/main" id="{53E5AB55-2DB2-4079-8627-6F98DB7EE20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37;p49">
            <a:extLst>
              <a:ext uri="{FF2B5EF4-FFF2-40B4-BE49-F238E27FC236}">
                <a16:creationId xmlns:a16="http://schemas.microsoft.com/office/drawing/2014/main" id="{FC208E4E-7BD7-4E9E-AE42-D38BE5F8F8CD}"/>
              </a:ext>
            </a:extLst>
          </p:cNvPr>
          <p:cNvGrpSpPr/>
          <p:nvPr/>
        </p:nvGrpSpPr>
        <p:grpSpPr>
          <a:xfrm>
            <a:off x="1260318" y="1352748"/>
            <a:ext cx="337797" cy="319873"/>
            <a:chOff x="5973900" y="318475"/>
            <a:chExt cx="401900" cy="380575"/>
          </a:xfrm>
        </p:grpSpPr>
        <p:sp>
          <p:nvSpPr>
            <p:cNvPr id="11" name="Google Shape;1038;p49">
              <a:extLst>
                <a:ext uri="{FF2B5EF4-FFF2-40B4-BE49-F238E27FC236}">
                  <a16:creationId xmlns:a16="http://schemas.microsoft.com/office/drawing/2014/main" id="{6251E205-EDBE-4429-87B2-9A672FFC92D8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9;p49">
              <a:extLst>
                <a:ext uri="{FF2B5EF4-FFF2-40B4-BE49-F238E27FC236}">
                  <a16:creationId xmlns:a16="http://schemas.microsoft.com/office/drawing/2014/main" id="{2110A2BE-3751-4391-9EC4-18168347DF97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0;p49">
              <a:extLst>
                <a:ext uri="{FF2B5EF4-FFF2-40B4-BE49-F238E27FC236}">
                  <a16:creationId xmlns:a16="http://schemas.microsoft.com/office/drawing/2014/main" id="{74039247-59D7-4EB5-BBFC-146A7E88BDD1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1;p49">
              <a:extLst>
                <a:ext uri="{FF2B5EF4-FFF2-40B4-BE49-F238E27FC236}">
                  <a16:creationId xmlns:a16="http://schemas.microsoft.com/office/drawing/2014/main" id="{5295908F-D09B-421B-986A-CB575E24D61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;p49">
              <a:extLst>
                <a:ext uri="{FF2B5EF4-FFF2-40B4-BE49-F238E27FC236}">
                  <a16:creationId xmlns:a16="http://schemas.microsoft.com/office/drawing/2014/main" id="{5B38C956-CEFA-41FB-B28A-0B3E70C6C4DD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3;p49">
              <a:extLst>
                <a:ext uri="{FF2B5EF4-FFF2-40B4-BE49-F238E27FC236}">
                  <a16:creationId xmlns:a16="http://schemas.microsoft.com/office/drawing/2014/main" id="{056714F2-CAB5-410C-99C7-A32BFA85A166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4;p49">
              <a:extLst>
                <a:ext uri="{FF2B5EF4-FFF2-40B4-BE49-F238E27FC236}">
                  <a16:creationId xmlns:a16="http://schemas.microsoft.com/office/drawing/2014/main" id="{E3F66D13-2F74-4701-AC6A-84EC03450966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5;p49">
              <a:extLst>
                <a:ext uri="{FF2B5EF4-FFF2-40B4-BE49-F238E27FC236}">
                  <a16:creationId xmlns:a16="http://schemas.microsoft.com/office/drawing/2014/main" id="{D0D44E02-C0D9-4667-89EA-510F6FC1690A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6;p49">
              <a:extLst>
                <a:ext uri="{FF2B5EF4-FFF2-40B4-BE49-F238E27FC236}">
                  <a16:creationId xmlns:a16="http://schemas.microsoft.com/office/drawing/2014/main" id="{C8646918-27D4-42E4-83F3-35908A17A95E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49">
              <a:extLst>
                <a:ext uri="{FF2B5EF4-FFF2-40B4-BE49-F238E27FC236}">
                  <a16:creationId xmlns:a16="http://schemas.microsoft.com/office/drawing/2014/main" id="{C99ED9BA-0AFA-4CD5-A6C7-2D54AA913C41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49">
              <a:extLst>
                <a:ext uri="{FF2B5EF4-FFF2-40B4-BE49-F238E27FC236}">
                  <a16:creationId xmlns:a16="http://schemas.microsoft.com/office/drawing/2014/main" id="{8EAD39DA-4344-423E-8690-1FC844914D21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9;p49">
              <a:extLst>
                <a:ext uri="{FF2B5EF4-FFF2-40B4-BE49-F238E27FC236}">
                  <a16:creationId xmlns:a16="http://schemas.microsoft.com/office/drawing/2014/main" id="{8F34E505-6F5D-4FCD-B6F0-25B1DE7F74E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0;p49">
              <a:extLst>
                <a:ext uri="{FF2B5EF4-FFF2-40B4-BE49-F238E27FC236}">
                  <a16:creationId xmlns:a16="http://schemas.microsoft.com/office/drawing/2014/main" id="{B5C51EB5-538B-477B-8F2A-B586D79C808A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1;p49">
              <a:extLst>
                <a:ext uri="{FF2B5EF4-FFF2-40B4-BE49-F238E27FC236}">
                  <a16:creationId xmlns:a16="http://schemas.microsoft.com/office/drawing/2014/main" id="{9F14C378-F2FF-4779-83DE-EAC06EDBD349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67;p49">
            <a:extLst>
              <a:ext uri="{FF2B5EF4-FFF2-40B4-BE49-F238E27FC236}">
                <a16:creationId xmlns:a16="http://schemas.microsoft.com/office/drawing/2014/main" id="{C1F87139-0AC6-4B21-987A-473FCBA53257}"/>
              </a:ext>
            </a:extLst>
          </p:cNvPr>
          <p:cNvGrpSpPr/>
          <p:nvPr/>
        </p:nvGrpSpPr>
        <p:grpSpPr>
          <a:xfrm>
            <a:off x="6577883" y="1332519"/>
            <a:ext cx="397136" cy="305017"/>
            <a:chOff x="568950" y="3686775"/>
            <a:chExt cx="472500" cy="362900"/>
          </a:xfrm>
        </p:grpSpPr>
        <p:sp>
          <p:nvSpPr>
            <p:cNvPr id="26" name="Google Shape;868;p49">
              <a:extLst>
                <a:ext uri="{FF2B5EF4-FFF2-40B4-BE49-F238E27FC236}">
                  <a16:creationId xmlns:a16="http://schemas.microsoft.com/office/drawing/2014/main" id="{AB4626F3-7F0D-4E23-9C42-AECDE56D30DA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49">
              <a:extLst>
                <a:ext uri="{FF2B5EF4-FFF2-40B4-BE49-F238E27FC236}">
                  <a16:creationId xmlns:a16="http://schemas.microsoft.com/office/drawing/2014/main" id="{5D4C185A-6A82-4D23-B9D9-D127F1BBFDFC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49">
              <a:extLst>
                <a:ext uri="{FF2B5EF4-FFF2-40B4-BE49-F238E27FC236}">
                  <a16:creationId xmlns:a16="http://schemas.microsoft.com/office/drawing/2014/main" id="{03073213-073F-48A7-8712-111D6F4FDA10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2;p49">
            <a:extLst>
              <a:ext uri="{FF2B5EF4-FFF2-40B4-BE49-F238E27FC236}">
                <a16:creationId xmlns:a16="http://schemas.microsoft.com/office/drawing/2014/main" id="{1328D719-4135-48F0-B56A-65FCBF6A6023}"/>
              </a:ext>
            </a:extLst>
          </p:cNvPr>
          <p:cNvGrpSpPr/>
          <p:nvPr/>
        </p:nvGrpSpPr>
        <p:grpSpPr>
          <a:xfrm>
            <a:off x="3934300" y="1333858"/>
            <a:ext cx="354145" cy="354145"/>
            <a:chOff x="5964175" y="4329750"/>
            <a:chExt cx="421350" cy="421350"/>
          </a:xfrm>
        </p:grpSpPr>
        <p:sp>
          <p:nvSpPr>
            <p:cNvPr id="30" name="Google Shape;943;p49">
              <a:extLst>
                <a:ext uri="{FF2B5EF4-FFF2-40B4-BE49-F238E27FC236}">
                  <a16:creationId xmlns:a16="http://schemas.microsoft.com/office/drawing/2014/main" id="{07BD214C-76F1-4946-A980-9691186540E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49">
              <a:extLst>
                <a:ext uri="{FF2B5EF4-FFF2-40B4-BE49-F238E27FC236}">
                  <a16:creationId xmlns:a16="http://schemas.microsoft.com/office/drawing/2014/main" id="{2CB0D25D-FA4F-445A-B003-26E32CD8A507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72;p49">
            <a:extLst>
              <a:ext uri="{FF2B5EF4-FFF2-40B4-BE49-F238E27FC236}">
                <a16:creationId xmlns:a16="http://schemas.microsoft.com/office/drawing/2014/main" id="{13E0722E-714F-4615-9DE9-D8AB2FCA7E33}"/>
              </a:ext>
            </a:extLst>
          </p:cNvPr>
          <p:cNvGrpSpPr/>
          <p:nvPr/>
        </p:nvGrpSpPr>
        <p:grpSpPr>
          <a:xfrm>
            <a:off x="5244314" y="1341496"/>
            <a:ext cx="377700" cy="253852"/>
            <a:chOff x="1244800" y="3717225"/>
            <a:chExt cx="449375" cy="302025"/>
          </a:xfrm>
        </p:grpSpPr>
        <p:sp>
          <p:nvSpPr>
            <p:cNvPr id="36" name="Google Shape;873;p49">
              <a:extLst>
                <a:ext uri="{FF2B5EF4-FFF2-40B4-BE49-F238E27FC236}">
                  <a16:creationId xmlns:a16="http://schemas.microsoft.com/office/drawing/2014/main" id="{8C587DE2-6A57-4CED-8128-6122918416B4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4;p49">
              <a:extLst>
                <a:ext uri="{FF2B5EF4-FFF2-40B4-BE49-F238E27FC236}">
                  <a16:creationId xmlns:a16="http://schemas.microsoft.com/office/drawing/2014/main" id="{77A2B975-3C9D-4F02-B2F5-868F71489502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5;p49">
              <a:extLst>
                <a:ext uri="{FF2B5EF4-FFF2-40B4-BE49-F238E27FC236}">
                  <a16:creationId xmlns:a16="http://schemas.microsoft.com/office/drawing/2014/main" id="{D729D2A9-1B87-4756-A5F0-EADBEB9AE5A4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6;p49">
              <a:extLst>
                <a:ext uri="{FF2B5EF4-FFF2-40B4-BE49-F238E27FC236}">
                  <a16:creationId xmlns:a16="http://schemas.microsoft.com/office/drawing/2014/main" id="{4652D3D0-25B6-452F-87D9-C9DA1901C224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7;p49">
              <a:extLst>
                <a:ext uri="{FF2B5EF4-FFF2-40B4-BE49-F238E27FC236}">
                  <a16:creationId xmlns:a16="http://schemas.microsoft.com/office/drawing/2014/main" id="{31AE2297-6189-4D8C-A927-97E80F3D7954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8;p49">
              <a:extLst>
                <a:ext uri="{FF2B5EF4-FFF2-40B4-BE49-F238E27FC236}">
                  <a16:creationId xmlns:a16="http://schemas.microsoft.com/office/drawing/2014/main" id="{80A5A3F3-59ED-49FB-9B2B-A86BAA634BA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30;p49">
            <a:extLst>
              <a:ext uri="{FF2B5EF4-FFF2-40B4-BE49-F238E27FC236}">
                <a16:creationId xmlns:a16="http://schemas.microsoft.com/office/drawing/2014/main" id="{B90F81C8-8E47-43DF-BE35-5D103A56B892}"/>
              </a:ext>
            </a:extLst>
          </p:cNvPr>
          <p:cNvSpPr/>
          <p:nvPr/>
        </p:nvSpPr>
        <p:spPr>
          <a:xfrm>
            <a:off x="7969298" y="1331756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6F2BBA0-D648-485D-A096-DB1E6BA71B7D}"/>
              </a:ext>
            </a:extLst>
          </p:cNvPr>
          <p:cNvCxnSpPr/>
          <p:nvPr/>
        </p:nvCxnSpPr>
        <p:spPr>
          <a:xfrm>
            <a:off x="698500" y="2470150"/>
            <a:ext cx="8188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1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B6374-06CD-4204-B9B5-3DE9E39F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Train/Test-Split &amp; Class Imbalance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E7A3AF-FCB6-47BA-B43B-7FADE93949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26EBA1-D564-4986-BA05-056E75AD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03"/>
          <a:stretch/>
        </p:blipFill>
        <p:spPr>
          <a:xfrm>
            <a:off x="2516113" y="2726138"/>
            <a:ext cx="4254481" cy="102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28EC02-9E56-4D38-90C2-7740E964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5" r="17435" b="273"/>
          <a:stretch/>
        </p:blipFill>
        <p:spPr>
          <a:xfrm>
            <a:off x="2326812" y="3852075"/>
            <a:ext cx="4584975" cy="25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7B3902-206C-4970-A0F5-FD5FCB1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6" y="2178128"/>
            <a:ext cx="7668695" cy="2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88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9C37C-E813-4529-9AF1-76CC0FD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Bestes Verfahren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5AA80F-4158-450D-BD48-B2BCAAE31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00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4BA9A8-1E6E-453C-969F-6148B59B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Flüge je Strecke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3E7E6C-775C-4075-93C8-474B19566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E68A7E-9E7D-4AF5-AC0E-291131CC3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8" r="3588"/>
          <a:stretch/>
        </p:blipFill>
        <p:spPr>
          <a:xfrm>
            <a:off x="5378410" y="568686"/>
            <a:ext cx="4006128" cy="40061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F803F136-6C9C-42A9-8D32-DA3718504237}"/>
              </a:ext>
            </a:extLst>
          </p:cNvPr>
          <p:cNvSpPr/>
          <p:nvPr/>
        </p:nvSpPr>
        <p:spPr>
          <a:xfrm>
            <a:off x="5877612" y="1510645"/>
            <a:ext cx="3058998" cy="605673"/>
          </a:xfrm>
          <a:custGeom>
            <a:avLst/>
            <a:gdLst>
              <a:gd name="connsiteX0" fmla="*/ 3058998 w 3058998"/>
              <a:gd name="connsiteY0" fmla="*/ 435990 h 605673"/>
              <a:gd name="connsiteX1" fmla="*/ 1442301 w 3058998"/>
              <a:gd name="connsiteY1" fmla="*/ 2357 h 605673"/>
              <a:gd name="connsiteX2" fmla="*/ 0 w 3058998"/>
              <a:gd name="connsiteY2" fmla="*/ 605673 h 605673"/>
              <a:gd name="connsiteX3" fmla="*/ 0 w 3058998"/>
              <a:gd name="connsiteY3" fmla="*/ 605673 h 6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998" h="605673">
                <a:moveTo>
                  <a:pt x="3058998" y="435990"/>
                </a:moveTo>
                <a:cubicBezTo>
                  <a:pt x="2505566" y="205033"/>
                  <a:pt x="1952134" y="-25923"/>
                  <a:pt x="1442301" y="2357"/>
                </a:cubicBezTo>
                <a:cubicBezTo>
                  <a:pt x="932468" y="30637"/>
                  <a:pt x="0" y="605673"/>
                  <a:pt x="0" y="605673"/>
                </a:cubicBezTo>
                <a:lnTo>
                  <a:pt x="0" y="605673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61244F9-5CF9-433E-A43A-FD96A8E485CA}"/>
              </a:ext>
            </a:extLst>
          </p:cNvPr>
          <p:cNvSpPr/>
          <p:nvPr/>
        </p:nvSpPr>
        <p:spPr>
          <a:xfrm>
            <a:off x="5872899" y="2125744"/>
            <a:ext cx="1965489" cy="792643"/>
          </a:xfrm>
          <a:custGeom>
            <a:avLst/>
            <a:gdLst>
              <a:gd name="connsiteX0" fmla="*/ 0 w 1965489"/>
              <a:gd name="connsiteY0" fmla="*/ 0 h 792643"/>
              <a:gd name="connsiteX1" fmla="*/ 810705 w 1965489"/>
              <a:gd name="connsiteY1" fmla="*/ 744718 h 792643"/>
              <a:gd name="connsiteX2" fmla="*/ 1965489 w 1965489"/>
              <a:gd name="connsiteY2" fmla="*/ 721151 h 792643"/>
              <a:gd name="connsiteX3" fmla="*/ 1965489 w 1965489"/>
              <a:gd name="connsiteY3" fmla="*/ 721151 h 79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489" h="792643">
                <a:moveTo>
                  <a:pt x="0" y="0"/>
                </a:moveTo>
                <a:cubicBezTo>
                  <a:pt x="241562" y="312263"/>
                  <a:pt x="483124" y="624526"/>
                  <a:pt x="810705" y="744718"/>
                </a:cubicBezTo>
                <a:cubicBezTo>
                  <a:pt x="1138286" y="864910"/>
                  <a:pt x="1965489" y="721151"/>
                  <a:pt x="1965489" y="721151"/>
                </a:cubicBezTo>
                <a:lnTo>
                  <a:pt x="1965489" y="721151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5DCA9DC-1752-45D3-8889-CCC50B63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4" y="1668913"/>
            <a:ext cx="279069" cy="4474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FC3CE1-20EC-45CF-BBDF-48BA514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53" y="2410488"/>
            <a:ext cx="279069" cy="4474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AC8ADD4-5946-4242-A81E-9034A09B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08" y="1510645"/>
            <a:ext cx="279069" cy="447405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DA4F873-1604-44F2-B60C-9E3B71EEC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1" t="7620" r="9815" b="6587"/>
          <a:stretch/>
        </p:blipFill>
        <p:spPr>
          <a:xfrm>
            <a:off x="118009" y="1668913"/>
            <a:ext cx="5120867" cy="2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CF4EA1-DB6A-4447-B89E-5234082EA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7912" r="17143"/>
          <a:stretch/>
        </p:blipFill>
        <p:spPr>
          <a:xfrm>
            <a:off x="1621331" y="627464"/>
            <a:ext cx="6715845" cy="42102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-49706" y="4459605"/>
            <a:ext cx="182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9FF945-0720-45AE-9119-6927421A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2B38368-84A1-4499-BC3A-EEF59397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962BCAA-D643-4AA7-907E-1B860818CFE4}"/>
              </a:ext>
            </a:extLst>
          </p:cNvPr>
          <p:cNvSpPr/>
          <p:nvPr/>
        </p:nvSpPr>
        <p:spPr>
          <a:xfrm>
            <a:off x="-96198" y="-88900"/>
            <a:ext cx="9309100" cy="5321300"/>
          </a:xfrm>
          <a:custGeom>
            <a:avLst/>
            <a:gdLst>
              <a:gd name="connsiteX0" fmla="*/ 5249368 w 9309100"/>
              <a:gd name="connsiteY0" fmla="*/ 2649156 h 5321300"/>
              <a:gd name="connsiteX1" fmla="*/ 5249368 w 9309100"/>
              <a:gd name="connsiteY1" fmla="*/ 4437846 h 5321300"/>
              <a:gd name="connsiteX2" fmla="*/ 7708899 w 9309100"/>
              <a:gd name="connsiteY2" fmla="*/ 4437846 h 5321300"/>
              <a:gd name="connsiteX3" fmla="*/ 7708899 w 9309100"/>
              <a:gd name="connsiteY3" fmla="*/ 2649156 h 5321300"/>
              <a:gd name="connsiteX4" fmla="*/ 0 w 9309100"/>
              <a:gd name="connsiteY4" fmla="*/ 0 h 5321300"/>
              <a:gd name="connsiteX5" fmla="*/ 9309100 w 9309100"/>
              <a:gd name="connsiteY5" fmla="*/ 0 h 5321300"/>
              <a:gd name="connsiteX6" fmla="*/ 9309100 w 9309100"/>
              <a:gd name="connsiteY6" fmla="*/ 5321300 h 5321300"/>
              <a:gd name="connsiteX7" fmla="*/ 0 w 9309100"/>
              <a:gd name="connsiteY7" fmla="*/ 5321300 h 53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9100" h="5321300">
                <a:moveTo>
                  <a:pt x="5249368" y="2649156"/>
                </a:moveTo>
                <a:lnTo>
                  <a:pt x="5249368" y="4437846"/>
                </a:lnTo>
                <a:lnTo>
                  <a:pt x="7708899" y="4437846"/>
                </a:lnTo>
                <a:lnTo>
                  <a:pt x="7708899" y="2649156"/>
                </a:lnTo>
                <a:close/>
                <a:moveTo>
                  <a:pt x="0" y="0"/>
                </a:moveTo>
                <a:lnTo>
                  <a:pt x="9309100" y="0"/>
                </a:lnTo>
                <a:lnTo>
                  <a:pt x="9309100" y="5321300"/>
                </a:lnTo>
                <a:lnTo>
                  <a:pt x="0" y="5321300"/>
                </a:lnTo>
                <a:close/>
              </a:path>
            </a:pathLst>
          </a:custGeom>
          <a:solidFill>
            <a:srgbClr val="777777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D453F1-7251-45B6-8F2A-FA5FC2EE0D4F}"/>
              </a:ext>
            </a:extLst>
          </p:cNvPr>
          <p:cNvSpPr/>
          <p:nvPr/>
        </p:nvSpPr>
        <p:spPr>
          <a:xfrm>
            <a:off x="5141130" y="2552700"/>
            <a:ext cx="2463800" cy="1777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78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</p:spTree>
    <p:extLst>
      <p:ext uri="{BB962C8B-B14F-4D97-AF65-F5344CB8AC3E}">
        <p14:creationId xmlns:p14="http://schemas.microsoft.com/office/powerpoint/2010/main" val="316419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9A1A4C16-2B8A-4B72-A4CB-E1E1CA2EBE6B}"/>
              </a:ext>
            </a:extLst>
          </p:cNvPr>
          <p:cNvSpPr/>
          <p:nvPr/>
        </p:nvSpPr>
        <p:spPr>
          <a:xfrm>
            <a:off x="2387600" y="2044699"/>
            <a:ext cx="869950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Mittwoch</a:t>
            </a:r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89FFBDFC-E908-492D-85B5-35E27CA15892}"/>
              </a:ext>
            </a:extLst>
          </p:cNvPr>
          <p:cNvSpPr/>
          <p:nvPr/>
        </p:nvSpPr>
        <p:spPr>
          <a:xfrm>
            <a:off x="2847975" y="2559938"/>
            <a:ext cx="955675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Samstag &amp; Sonntag</a:t>
            </a:r>
          </a:p>
        </p:txBody>
      </p:sp>
    </p:spTree>
    <p:extLst>
      <p:ext uri="{BB962C8B-B14F-4D97-AF65-F5344CB8AC3E}">
        <p14:creationId xmlns:p14="http://schemas.microsoft.com/office/powerpoint/2010/main" val="32013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7B87D23-447A-433C-B8EB-9EB9CA7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Google Shape;336;p30">
            <a:extLst>
              <a:ext uri="{FF2B5EF4-FFF2-40B4-BE49-F238E27FC236}">
                <a16:creationId xmlns:a16="http://schemas.microsoft.com/office/drawing/2014/main" id="{12B3D041-D70A-46DA-9DEF-78467D4EE1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337;p30">
            <a:extLst>
              <a:ext uri="{FF2B5EF4-FFF2-40B4-BE49-F238E27FC236}">
                <a16:creationId xmlns:a16="http://schemas.microsoft.com/office/drawing/2014/main" id="{AFFA7BC9-CAA1-4ED8-BB62-340512005C5A}"/>
              </a:ext>
            </a:extLst>
          </p:cNvPr>
          <p:cNvGrpSpPr/>
          <p:nvPr/>
        </p:nvGrpSpPr>
        <p:grpSpPr>
          <a:xfrm rot="2700000">
            <a:off x="4446023" y="748300"/>
            <a:ext cx="3040276" cy="1338140"/>
            <a:chOff x="1047099" y="2241353"/>
            <a:chExt cx="3040276" cy="1338140"/>
          </a:xfrm>
        </p:grpSpPr>
        <p:sp>
          <p:nvSpPr>
            <p:cNvPr id="12" name="Google Shape;338;p30">
              <a:extLst>
                <a:ext uri="{FF2B5EF4-FFF2-40B4-BE49-F238E27FC236}">
                  <a16:creationId xmlns:a16="http://schemas.microsoft.com/office/drawing/2014/main" id="{3B651EBF-4542-4C65-820E-4C20DE4512B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" name="Google Shape;339;p30">
              <a:extLst>
                <a:ext uri="{FF2B5EF4-FFF2-40B4-BE49-F238E27FC236}">
                  <a16:creationId xmlns:a16="http://schemas.microsoft.com/office/drawing/2014/main" id="{2651E861-BE62-4665-A3F3-B0725F98FF0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340;p30">
              <a:extLst>
                <a:ext uri="{FF2B5EF4-FFF2-40B4-BE49-F238E27FC236}">
                  <a16:creationId xmlns:a16="http://schemas.microsoft.com/office/drawing/2014/main" id="{45D53B22-B4E3-4803-955E-05BD27407AC6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Problembeschreibung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" name="Google Shape;342;p30">
            <a:extLst>
              <a:ext uri="{FF2B5EF4-FFF2-40B4-BE49-F238E27FC236}">
                <a16:creationId xmlns:a16="http://schemas.microsoft.com/office/drawing/2014/main" id="{292FB884-00B7-4E82-BFCA-AD2AD656D585}"/>
              </a:ext>
            </a:extLst>
          </p:cNvPr>
          <p:cNvGrpSpPr/>
          <p:nvPr/>
        </p:nvGrpSpPr>
        <p:grpSpPr>
          <a:xfrm rot="2700000">
            <a:off x="4926042" y="2585671"/>
            <a:ext cx="3040276" cy="1338590"/>
            <a:chOff x="2957320" y="2240903"/>
            <a:chExt cx="3040276" cy="1338590"/>
          </a:xfrm>
        </p:grpSpPr>
        <p:sp>
          <p:nvSpPr>
            <p:cNvPr id="17" name="Google Shape;343;p30">
              <a:extLst>
                <a:ext uri="{FF2B5EF4-FFF2-40B4-BE49-F238E27FC236}">
                  <a16:creationId xmlns:a16="http://schemas.microsoft.com/office/drawing/2014/main" id="{EF18D554-72D2-4EF5-B829-8E2C0A6F06E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" name="Google Shape;344;p30">
              <a:extLst>
                <a:ext uri="{FF2B5EF4-FFF2-40B4-BE49-F238E27FC236}">
                  <a16:creationId xmlns:a16="http://schemas.microsoft.com/office/drawing/2014/main" id="{FE14605C-6A84-46DF-965F-609296AE017C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345;p30">
              <a:extLst>
                <a:ext uri="{FF2B5EF4-FFF2-40B4-BE49-F238E27FC236}">
                  <a16:creationId xmlns:a16="http://schemas.microsoft.com/office/drawing/2014/main" id="{3F38B718-B516-4AAF-9556-D1D7B21C8AF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Verwendete Modelle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" name="Google Shape;347;p30">
            <a:extLst>
              <a:ext uri="{FF2B5EF4-FFF2-40B4-BE49-F238E27FC236}">
                <a16:creationId xmlns:a16="http://schemas.microsoft.com/office/drawing/2014/main" id="{EEAD8C51-559E-46BF-BC4B-EA4D342AB76D}"/>
              </a:ext>
            </a:extLst>
          </p:cNvPr>
          <p:cNvGrpSpPr/>
          <p:nvPr/>
        </p:nvGrpSpPr>
        <p:grpSpPr>
          <a:xfrm rot="2700000">
            <a:off x="4447137" y="3503120"/>
            <a:ext cx="3040276" cy="1341290"/>
            <a:chOff x="4877339" y="2238203"/>
            <a:chExt cx="3040276" cy="1341290"/>
          </a:xfrm>
        </p:grpSpPr>
        <p:sp>
          <p:nvSpPr>
            <p:cNvPr id="22" name="Google Shape;348;p30">
              <a:extLst>
                <a:ext uri="{FF2B5EF4-FFF2-40B4-BE49-F238E27FC236}">
                  <a16:creationId xmlns:a16="http://schemas.microsoft.com/office/drawing/2014/main" id="{2F85AF28-9F87-4C5E-9044-7CB4ACDC2A4E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349;p30">
              <a:extLst>
                <a:ext uri="{FF2B5EF4-FFF2-40B4-BE49-F238E27FC236}">
                  <a16:creationId xmlns:a16="http://schemas.microsoft.com/office/drawing/2014/main" id="{65154C3C-6783-4BFB-AF9D-E862D060AAFC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350;p30">
              <a:extLst>
                <a:ext uri="{FF2B5EF4-FFF2-40B4-BE49-F238E27FC236}">
                  <a16:creationId xmlns:a16="http://schemas.microsoft.com/office/drawing/2014/main" id="{C92CADAF-4039-456A-8492-00BD1BD288D8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Ergebnisse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" name="Google Shape;342;p30">
            <a:extLst>
              <a:ext uri="{FF2B5EF4-FFF2-40B4-BE49-F238E27FC236}">
                <a16:creationId xmlns:a16="http://schemas.microsoft.com/office/drawing/2014/main" id="{FFB59089-80B3-48BB-9903-A47AD8447129}"/>
              </a:ext>
            </a:extLst>
          </p:cNvPr>
          <p:cNvGrpSpPr/>
          <p:nvPr/>
        </p:nvGrpSpPr>
        <p:grpSpPr>
          <a:xfrm rot="2700000">
            <a:off x="4965989" y="1666873"/>
            <a:ext cx="3040276" cy="1338590"/>
            <a:chOff x="2957320" y="2240903"/>
            <a:chExt cx="3040276" cy="1338590"/>
          </a:xfrm>
        </p:grpSpPr>
        <p:sp>
          <p:nvSpPr>
            <p:cNvPr id="27" name="Google Shape;343;p30">
              <a:extLst>
                <a:ext uri="{FF2B5EF4-FFF2-40B4-BE49-F238E27FC236}">
                  <a16:creationId xmlns:a16="http://schemas.microsoft.com/office/drawing/2014/main" id="{CB9D8866-4F62-471B-B96F-5C4327BC10A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" name="Google Shape;344;p30">
              <a:extLst>
                <a:ext uri="{FF2B5EF4-FFF2-40B4-BE49-F238E27FC236}">
                  <a16:creationId xmlns:a16="http://schemas.microsoft.com/office/drawing/2014/main" id="{F6764907-AF9A-4EFB-966D-D91DFDF2C4FA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5;p30">
              <a:extLst>
                <a:ext uri="{FF2B5EF4-FFF2-40B4-BE49-F238E27FC236}">
                  <a16:creationId xmlns:a16="http://schemas.microsoft.com/office/drawing/2014/main" id="{35C8C1DD-FC71-4684-A5E3-A2FC0F843F3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 Engineering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87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DC534-6607-41D0-A9E2-D8D855F5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A8328-6C3C-45D7-8D12-ED260FB8C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0E9794-8A8C-48B8-ABC8-602191BA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t="7777" r="9375" b="8750"/>
          <a:stretch/>
        </p:blipFill>
        <p:spPr>
          <a:xfrm>
            <a:off x="1111249" y="1147075"/>
            <a:ext cx="6575425" cy="339796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09DD63F-4B0F-41B7-98A4-8AF6F1E701CA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29088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Anzahl Flüge je Wochentag</a:t>
            </a:r>
          </a:p>
        </p:txBody>
      </p:sp>
    </p:spTree>
    <p:extLst>
      <p:ext uri="{BB962C8B-B14F-4D97-AF65-F5344CB8AC3E}">
        <p14:creationId xmlns:p14="http://schemas.microsoft.com/office/powerpoint/2010/main" val="242274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BCEFF0-5BCD-4D5D-8687-A296F1EDA8D0}"/>
              </a:ext>
            </a:extLst>
          </p:cNvPr>
          <p:cNvCxnSpPr/>
          <p:nvPr/>
        </p:nvCxnSpPr>
        <p:spPr>
          <a:xfrm flipV="1">
            <a:off x="4865427" y="1835623"/>
            <a:ext cx="0" cy="29410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B2FD75AA-65EE-4822-A62B-7DF67C31C252}"/>
              </a:ext>
            </a:extLst>
          </p:cNvPr>
          <p:cNvSpPr/>
          <p:nvPr/>
        </p:nvSpPr>
        <p:spPr>
          <a:xfrm flipH="1">
            <a:off x="4080681" y="1225083"/>
            <a:ext cx="1098644" cy="655092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Keine Flüge zwischen 10 und 18 Uhr</a:t>
            </a:r>
          </a:p>
        </p:txBody>
      </p:sp>
    </p:spTree>
    <p:extLst>
      <p:ext uri="{BB962C8B-B14F-4D97-AF65-F5344CB8AC3E}">
        <p14:creationId xmlns:p14="http://schemas.microsoft.com/office/powerpoint/2010/main" val="339069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E1F2-5D5B-4659-BA75-6BC51B73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5F03C0-4F41-49CD-BECE-68FDC1DB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9" y="1166125"/>
            <a:ext cx="7211176" cy="368943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Abflugs-Zeiten je Strecke</a:t>
            </a:r>
          </a:p>
        </p:txBody>
      </p:sp>
    </p:spTree>
    <p:extLst>
      <p:ext uri="{BB962C8B-B14F-4D97-AF65-F5344CB8AC3E}">
        <p14:creationId xmlns:p14="http://schemas.microsoft.com/office/powerpoint/2010/main" val="156250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Preisverteilung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EB8434-CBF9-4B66-9F5E-F9919AB4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7" y="1524152"/>
            <a:ext cx="4095558" cy="29790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56EA7B-A9BD-4475-8345-EB0EB3E7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0976"/>
            <a:ext cx="4145166" cy="29790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1DDF8B-DF1C-45AC-8657-A6CF8D25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46"/>
          <a:stretch/>
        </p:blipFill>
        <p:spPr>
          <a:xfrm>
            <a:off x="3246509" y="1607463"/>
            <a:ext cx="1106266" cy="1918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EC4A44-F404-4D2B-B609-8D930DDD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21"/>
          <a:stretch/>
        </p:blipFill>
        <p:spPr>
          <a:xfrm>
            <a:off x="7001494" y="1614287"/>
            <a:ext cx="445273" cy="1918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BBC7C3-54B4-43FE-9B74-E2542D01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68"/>
          <a:stretch/>
        </p:blipFill>
        <p:spPr>
          <a:xfrm>
            <a:off x="7439944" y="1617486"/>
            <a:ext cx="1204997" cy="19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(Abgefragte) Preise je Strecke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E71F53-91F6-4930-A3A8-EB338A62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6" y="1152210"/>
            <a:ext cx="4758191" cy="3528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E8D03-81D4-45AD-B088-32E99FD4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39" y="1146365"/>
            <a:ext cx="4974304" cy="3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Preisentwicklung (Beispiel)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151559-3288-47AA-AD8C-8F37BE4F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1" y="1146365"/>
            <a:ext cx="6976403" cy="34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90962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(Best-)Preisentwicklung (Beispiel)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534F8-41E8-4C2C-8A05-C02A4969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5" y="1146365"/>
            <a:ext cx="6980829" cy="3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0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ECF1FF3C-B62C-48D0-9405-861A13EDC414}"/>
              </a:ext>
            </a:extLst>
          </p:cNvPr>
          <p:cNvSpPr/>
          <p:nvPr/>
        </p:nvSpPr>
        <p:spPr>
          <a:xfrm>
            <a:off x="3937380" y="1712794"/>
            <a:ext cx="2456597" cy="65509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 weniger Zeit zwischen Abfrage und Flug liegt, desto stärker streut die Preisdifferenz.</a:t>
            </a:r>
          </a:p>
        </p:txBody>
      </p:sp>
    </p:spTree>
    <p:extLst>
      <p:ext uri="{BB962C8B-B14F-4D97-AF65-F5344CB8AC3E}">
        <p14:creationId xmlns:p14="http://schemas.microsoft.com/office/powerpoint/2010/main" val="113625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1A8DD4-7414-47D6-9E89-040CC04A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17" y="1630055"/>
            <a:ext cx="3525604" cy="2478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13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205337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Preise je Strecke und Datum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3F5983-E13A-430F-AE93-4CAFCBEE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5" y="1052853"/>
            <a:ext cx="5516185" cy="4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EDD94-B11F-4722-80BE-AF0D8A41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2448"/>
            <a:ext cx="5220300" cy="683100"/>
          </a:xfrm>
        </p:spPr>
        <p:txBody>
          <a:bodyPr/>
          <a:lstStyle/>
          <a:p>
            <a:r>
              <a:rPr lang="de-DE" dirty="0"/>
              <a:t>Korrelationsmatrix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3C8227-C4F5-4A1F-AA0C-FF0F7E8CDE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375D1C-9542-4C8B-A813-AF3A38A1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80" y="1467134"/>
            <a:ext cx="4231259" cy="33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9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172878" y="2236800"/>
            <a:ext cx="479824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Modelle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46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007909" y="2236800"/>
            <a:ext cx="5128182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Ergebnisse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84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3" y="345854"/>
            <a:ext cx="7691718" cy="683100"/>
          </a:xfrm>
        </p:spPr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Random Forest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Classifier</a:t>
            </a:r>
            <a:endParaRPr lang="de-DE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E9FF7D-E3BC-43C7-98CD-4A1AF149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93" y="443753"/>
            <a:ext cx="3429000" cy="5143500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C7DF4218-3E16-43E8-B431-D33C8F790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556" y="1310107"/>
            <a:ext cx="3092823" cy="569997"/>
          </a:xfrm>
        </p:spPr>
        <p:txBody>
          <a:bodyPr/>
          <a:lstStyle/>
          <a:p>
            <a:pPr marL="127000" indent="0">
              <a:buNone/>
            </a:pPr>
            <a:r>
              <a:rPr lang="de-DE" b="1" dirty="0"/>
              <a:t>Top 5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39270B22-A74F-4C4A-B87A-B31CD886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0102986"/>
              </p:ext>
            </p:extLst>
          </p:nvPr>
        </p:nvGraphicFramePr>
        <p:xfrm>
          <a:off x="3514607" y="1885901"/>
          <a:ext cx="3592164" cy="185420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850770">
                  <a:extLst>
                    <a:ext uri="{9D8B030D-6E8A-4147-A177-3AD203B41FA5}">
                      <a16:colId xmlns:a16="http://schemas.microsoft.com/office/drawing/2014/main" val="1783549259"/>
                    </a:ext>
                  </a:extLst>
                </a:gridCol>
                <a:gridCol w="1741394">
                  <a:extLst>
                    <a:ext uri="{9D8B030D-6E8A-4147-A177-3AD203B41FA5}">
                      <a16:colId xmlns:a16="http://schemas.microsoft.com/office/drawing/2014/main" val="3666017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Price_In_Eur</a:t>
                      </a:r>
                      <a:endParaRPr lang="de-DE" sz="14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14,5%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13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days_remaining</a:t>
                      </a:r>
                      <a:endParaRPr lang="de-DE" sz="14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12,3%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076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previous_requests</a:t>
                      </a:r>
                      <a:endParaRPr lang="de-DE" sz="14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4,8%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83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PriceChange</a:t>
                      </a:r>
                      <a:endParaRPr lang="de-DE" sz="14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4,4%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80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(Last Price)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4,4%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056323"/>
                  </a:ext>
                </a:extLst>
              </a:tr>
            </a:tbl>
          </a:graphicData>
        </a:graphic>
      </p:graphicFrame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283A6402-8729-4F98-92D0-AC4A9C16C0FC}"/>
              </a:ext>
            </a:extLst>
          </p:cNvPr>
          <p:cNvSpPr/>
          <p:nvPr/>
        </p:nvSpPr>
        <p:spPr>
          <a:xfrm>
            <a:off x="1506071" y="2871949"/>
            <a:ext cx="171563" cy="108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3D1B2-2842-40C4-B191-BE754ADC961F}"/>
              </a:ext>
            </a:extLst>
          </p:cNvPr>
          <p:cNvSpPr txBox="1"/>
          <p:nvPr/>
        </p:nvSpPr>
        <p:spPr>
          <a:xfrm>
            <a:off x="1630566" y="3301252"/>
            <a:ext cx="1290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Preishistorie</a:t>
            </a:r>
          </a:p>
        </p:txBody>
      </p:sp>
    </p:spTree>
    <p:extLst>
      <p:ext uri="{BB962C8B-B14F-4D97-AF65-F5344CB8AC3E}">
        <p14:creationId xmlns:p14="http://schemas.microsoft.com/office/powerpoint/2010/main" val="3676871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Mögliches Geschäftsmodell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98775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Kaufempfehlung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Empfehlung zum sofortigen Kauf oder Warten.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490139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Automatisierung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Benachrichtigung des Nutzers, wenn der Preis am günstigsten ist.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98775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Nutzer zahlt preisabhängige Kommission.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Kommission auf Basis der Ersparnis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490139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Erstattung der Differenz, falls der Preis doch steigt.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Preisgarantie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262889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 rot="5400000">
            <a:off x="3417591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 rot="10800000">
            <a:off x="3417591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 rot="-5400000">
            <a:off x="3262889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60;p49">
            <a:extLst>
              <a:ext uri="{FF2B5EF4-FFF2-40B4-BE49-F238E27FC236}">
                <a16:creationId xmlns:a16="http://schemas.microsoft.com/office/drawing/2014/main" id="{DD8C75FA-E3F0-4377-8004-BE39E6019805}"/>
              </a:ext>
            </a:extLst>
          </p:cNvPr>
          <p:cNvGrpSpPr/>
          <p:nvPr/>
        </p:nvGrpSpPr>
        <p:grpSpPr>
          <a:xfrm>
            <a:off x="4609113" y="2717219"/>
            <a:ext cx="391001" cy="382827"/>
            <a:chOff x="1236875" y="1623900"/>
            <a:chExt cx="465200" cy="455475"/>
          </a:xfrm>
        </p:grpSpPr>
        <p:sp>
          <p:nvSpPr>
            <p:cNvPr id="18" name="Google Shape;761;p49">
              <a:extLst>
                <a:ext uri="{FF2B5EF4-FFF2-40B4-BE49-F238E27FC236}">
                  <a16:creationId xmlns:a16="http://schemas.microsoft.com/office/drawing/2014/main" id="{CEDF33F4-407C-403B-AAEC-0039C7FAE5E9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;p49">
              <a:extLst>
                <a:ext uri="{FF2B5EF4-FFF2-40B4-BE49-F238E27FC236}">
                  <a16:creationId xmlns:a16="http://schemas.microsoft.com/office/drawing/2014/main" id="{3D8031BF-B993-42BB-BD89-75ED640C271B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;p49">
              <a:extLst>
                <a:ext uri="{FF2B5EF4-FFF2-40B4-BE49-F238E27FC236}">
                  <a16:creationId xmlns:a16="http://schemas.microsoft.com/office/drawing/2014/main" id="{A39DF965-57D3-4A42-9212-9ACACE328935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4;p49">
              <a:extLst>
                <a:ext uri="{FF2B5EF4-FFF2-40B4-BE49-F238E27FC236}">
                  <a16:creationId xmlns:a16="http://schemas.microsoft.com/office/drawing/2014/main" id="{38965471-DA0D-4638-B09F-FB7953CA98F3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49">
              <a:extLst>
                <a:ext uri="{FF2B5EF4-FFF2-40B4-BE49-F238E27FC236}">
                  <a16:creationId xmlns:a16="http://schemas.microsoft.com/office/drawing/2014/main" id="{D3823268-8174-4544-AA8F-1D32F3A1A0C9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49">
              <a:extLst>
                <a:ext uri="{FF2B5EF4-FFF2-40B4-BE49-F238E27FC236}">
                  <a16:creationId xmlns:a16="http://schemas.microsoft.com/office/drawing/2014/main" id="{55B7FF78-BA1E-4AD4-A9E3-7DC80D6CAA7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49">
              <a:extLst>
                <a:ext uri="{FF2B5EF4-FFF2-40B4-BE49-F238E27FC236}">
                  <a16:creationId xmlns:a16="http://schemas.microsoft.com/office/drawing/2014/main" id="{309996D0-971F-4B1A-9C82-53A19432E6F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93;p49">
            <a:extLst>
              <a:ext uri="{FF2B5EF4-FFF2-40B4-BE49-F238E27FC236}">
                <a16:creationId xmlns:a16="http://schemas.microsoft.com/office/drawing/2014/main" id="{E16C5AA7-246B-4236-A688-BC03C3B5FBF0}"/>
              </a:ext>
            </a:extLst>
          </p:cNvPr>
          <p:cNvGrpSpPr/>
          <p:nvPr/>
        </p:nvGrpSpPr>
        <p:grpSpPr>
          <a:xfrm>
            <a:off x="4646222" y="3543918"/>
            <a:ext cx="359272" cy="376691"/>
            <a:chOff x="5961125" y="1623900"/>
            <a:chExt cx="427450" cy="448175"/>
          </a:xfrm>
        </p:grpSpPr>
        <p:sp>
          <p:nvSpPr>
            <p:cNvPr id="26" name="Google Shape;794;p49">
              <a:extLst>
                <a:ext uri="{FF2B5EF4-FFF2-40B4-BE49-F238E27FC236}">
                  <a16:creationId xmlns:a16="http://schemas.microsoft.com/office/drawing/2014/main" id="{9A83C208-2016-4347-85CC-8B11F1EBF74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49">
              <a:extLst>
                <a:ext uri="{FF2B5EF4-FFF2-40B4-BE49-F238E27FC236}">
                  <a16:creationId xmlns:a16="http://schemas.microsoft.com/office/drawing/2014/main" id="{58838E0C-6CD1-4E5B-A1E6-68F61C78C1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49">
              <a:extLst>
                <a:ext uri="{FF2B5EF4-FFF2-40B4-BE49-F238E27FC236}">
                  <a16:creationId xmlns:a16="http://schemas.microsoft.com/office/drawing/2014/main" id="{F0EA1C6D-0F42-4E50-ABCF-DCA31E4332E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49">
              <a:extLst>
                <a:ext uri="{FF2B5EF4-FFF2-40B4-BE49-F238E27FC236}">
                  <a16:creationId xmlns:a16="http://schemas.microsoft.com/office/drawing/2014/main" id="{43DE8AAA-1CB9-491E-8CE7-2975A88A3D6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49">
              <a:extLst>
                <a:ext uri="{FF2B5EF4-FFF2-40B4-BE49-F238E27FC236}">
                  <a16:creationId xmlns:a16="http://schemas.microsoft.com/office/drawing/2014/main" id="{C8502D8B-E357-40DE-B81C-2A39FFBEE94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49">
              <a:extLst>
                <a:ext uri="{FF2B5EF4-FFF2-40B4-BE49-F238E27FC236}">
                  <a16:creationId xmlns:a16="http://schemas.microsoft.com/office/drawing/2014/main" id="{30930AF3-166D-46DF-A22E-7F1D34B1A7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49">
              <a:extLst>
                <a:ext uri="{FF2B5EF4-FFF2-40B4-BE49-F238E27FC236}">
                  <a16:creationId xmlns:a16="http://schemas.microsoft.com/office/drawing/2014/main" id="{DEF65FB6-A48A-4083-96D1-241C3971443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6;p49">
            <a:extLst>
              <a:ext uri="{FF2B5EF4-FFF2-40B4-BE49-F238E27FC236}">
                <a16:creationId xmlns:a16="http://schemas.microsoft.com/office/drawing/2014/main" id="{964208C2-E433-4671-8935-A61689128B95}"/>
              </a:ext>
            </a:extLst>
          </p:cNvPr>
          <p:cNvGrpSpPr/>
          <p:nvPr/>
        </p:nvGrpSpPr>
        <p:grpSpPr>
          <a:xfrm>
            <a:off x="3816619" y="3604059"/>
            <a:ext cx="320378" cy="320378"/>
            <a:chOff x="1278900" y="2333250"/>
            <a:chExt cx="381175" cy="381175"/>
          </a:xfrm>
        </p:grpSpPr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70C858E0-6F9D-4A03-8E17-C595AF20304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84EDCCB-12EF-420E-B50C-05EBAB078D9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16A5BFA-E60F-4EB6-94E6-7B2B140AAB42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E59E6930-7E27-4998-A081-881E10247A17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41;p49">
            <a:extLst>
              <a:ext uri="{FF2B5EF4-FFF2-40B4-BE49-F238E27FC236}">
                <a16:creationId xmlns:a16="http://schemas.microsoft.com/office/drawing/2014/main" id="{33F1321C-471E-4F64-A063-7A65B32E37EC}"/>
              </a:ext>
            </a:extLst>
          </p:cNvPr>
          <p:cNvGrpSpPr/>
          <p:nvPr/>
        </p:nvGrpSpPr>
        <p:grpSpPr>
          <a:xfrm>
            <a:off x="3816619" y="2722360"/>
            <a:ext cx="345971" cy="325505"/>
            <a:chOff x="5972700" y="2330200"/>
            <a:chExt cx="411625" cy="387275"/>
          </a:xfrm>
        </p:grpSpPr>
        <p:sp>
          <p:nvSpPr>
            <p:cNvPr id="45" name="Google Shape;842;p49">
              <a:extLst>
                <a:ext uri="{FF2B5EF4-FFF2-40B4-BE49-F238E27FC236}">
                  <a16:creationId xmlns:a16="http://schemas.microsoft.com/office/drawing/2014/main" id="{18B3F127-49E2-41F0-8A8E-3B70F9343FB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3;p49">
              <a:extLst>
                <a:ext uri="{FF2B5EF4-FFF2-40B4-BE49-F238E27FC236}">
                  <a16:creationId xmlns:a16="http://schemas.microsoft.com/office/drawing/2014/main" id="{40E6CC53-6849-48A6-9D50-35E70247DE9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0953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Maßnahmen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Speichern vorheriger Anfragen um Beliebtheit des Fluges zu erfassen</a:t>
            </a:r>
          </a:p>
          <a:p>
            <a:pPr marL="127000" indent="0">
              <a:buNone/>
            </a:pPr>
            <a:endParaRPr lang="de-DE" dirty="0"/>
          </a:p>
          <a:p>
            <a:r>
              <a:rPr lang="de-DE" dirty="0"/>
              <a:t>Ähnliche Flüge (und deren Preisverlauf) anzeigen, um Transparenz / Vertrauen zu schaffen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156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oder Regression?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5078691" cy="2618400"/>
          </a:xfrm>
        </p:spPr>
        <p:txBody>
          <a:bodyPr/>
          <a:lstStyle/>
          <a:p>
            <a:r>
              <a:rPr lang="de-DE" dirty="0"/>
              <a:t>Regression erlaubt präzise Angabe der Preisschwankung</a:t>
            </a:r>
          </a:p>
          <a:p>
            <a:r>
              <a:rPr lang="de-DE" dirty="0"/>
              <a:t>Nutzer könnte Grenzwert einstellen, ab dem Kaufempfehlung ausgesprochen wird (</a:t>
            </a:r>
            <a:r>
              <a:rPr lang="de-DE" dirty="0" err="1"/>
              <a:t>zB</a:t>
            </a:r>
            <a:r>
              <a:rPr lang="de-DE" dirty="0"/>
              <a:t>. +10%)</a:t>
            </a:r>
          </a:p>
          <a:p>
            <a:endParaRPr lang="de-DE" dirty="0"/>
          </a:p>
          <a:p>
            <a:r>
              <a:rPr lang="en-US" b="1" dirty="0" err="1"/>
              <a:t>Modellgüte</a:t>
            </a:r>
            <a:r>
              <a:rPr lang="en-US" b="1" dirty="0"/>
              <a:t>: </a:t>
            </a:r>
            <a:r>
              <a:rPr lang="en-US" dirty="0"/>
              <a:t>False-positive und False-negative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gewichtet</a:t>
            </a:r>
            <a:r>
              <a:rPr lang="en-US" dirty="0"/>
              <a:t> sein: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Kunde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verärgert</a:t>
            </a:r>
            <a:r>
              <a:rPr lang="en-US" sz="1050" dirty="0"/>
              <a:t>, </a:t>
            </a:r>
            <a:r>
              <a:rPr lang="en-US" sz="1050" dirty="0" err="1"/>
              <a:t>wenn</a:t>
            </a:r>
            <a:r>
              <a:rPr lang="en-US" sz="1050" dirty="0"/>
              <a:t> </a:t>
            </a:r>
            <a:r>
              <a:rPr lang="en-US" sz="1050" dirty="0" err="1"/>
              <a:t>Preis</a:t>
            </a:r>
            <a:r>
              <a:rPr lang="en-US" sz="1050" dirty="0"/>
              <a:t> </a:t>
            </a:r>
            <a:r>
              <a:rPr lang="en-US" sz="1050" dirty="0" err="1"/>
              <a:t>doch</a:t>
            </a:r>
            <a:r>
              <a:rPr lang="en-US" sz="1050" dirty="0"/>
              <a:t> </a:t>
            </a:r>
            <a:r>
              <a:rPr lang="en-US" sz="1050" dirty="0" err="1"/>
              <a:t>steigt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Sitzplätze</a:t>
            </a:r>
            <a:r>
              <a:rPr lang="en-US" sz="1050" dirty="0"/>
              <a:t> </a:t>
            </a:r>
            <a:r>
              <a:rPr lang="en-US" sz="1050" dirty="0" err="1"/>
              <a:t>könnten</a:t>
            </a:r>
            <a:r>
              <a:rPr lang="en-US" sz="1050" dirty="0"/>
              <a:t> </a:t>
            </a:r>
            <a:r>
              <a:rPr lang="en-US" sz="1050" dirty="0" err="1"/>
              <a:t>ausgehen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Währenddessen</a:t>
            </a:r>
            <a:r>
              <a:rPr lang="en-US" sz="1050" dirty="0"/>
              <a:t>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ein</a:t>
            </a:r>
            <a:r>
              <a:rPr lang="en-US" sz="1050" dirty="0"/>
              <a:t> </a:t>
            </a:r>
            <a:r>
              <a:rPr lang="en-US" sz="1050" dirty="0" err="1"/>
              <a:t>weiterer</a:t>
            </a:r>
            <a:r>
              <a:rPr lang="en-US" sz="1050" dirty="0"/>
              <a:t> </a:t>
            </a:r>
            <a:r>
              <a:rPr lang="en-US" sz="1050" dirty="0" err="1"/>
              <a:t>Preisverfall</a:t>
            </a:r>
            <a:r>
              <a:rPr lang="en-US" sz="1050" dirty="0"/>
              <a:t> </a:t>
            </a:r>
            <a:r>
              <a:rPr lang="en-US" sz="1050" dirty="0" err="1"/>
              <a:t>ärgerlich</a:t>
            </a:r>
            <a:r>
              <a:rPr lang="en-US" sz="1050" dirty="0"/>
              <a:t>, </a:t>
            </a:r>
            <a:r>
              <a:rPr lang="en-US" sz="1050" dirty="0" err="1"/>
              <a:t>aber</a:t>
            </a:r>
            <a:r>
              <a:rPr lang="en-US" sz="1050" dirty="0"/>
              <a:t> </a:t>
            </a:r>
            <a:r>
              <a:rPr lang="en-US" sz="1050" dirty="0" err="1"/>
              <a:t>verkraftbar</a:t>
            </a:r>
            <a:endParaRPr lang="en-US" sz="105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636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85423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Danke!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598018" y="2803214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Fragen? Feedback?</a:t>
            </a:r>
            <a:endParaRPr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Max Grundmann – s0559326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38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389060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2298838" y="3305890"/>
            <a:ext cx="92093" cy="72699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7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4608175" y="3804623"/>
            <a:ext cx="89127" cy="39775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88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7209936" y="3804896"/>
            <a:ext cx="92092" cy="4429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5836B7A-3F49-4C1F-9C98-0B05A7BC0F36}"/>
              </a:ext>
            </a:extLst>
          </p:cNvPr>
          <p:cNvSpPr/>
          <p:nvPr/>
        </p:nvSpPr>
        <p:spPr>
          <a:xfrm>
            <a:off x="1414360" y="2282711"/>
            <a:ext cx="6006095" cy="2039309"/>
          </a:xfrm>
          <a:custGeom>
            <a:avLst/>
            <a:gdLst>
              <a:gd name="connsiteX0" fmla="*/ 0 w 6006095"/>
              <a:gd name="connsiteY0" fmla="*/ 0 h 2039309"/>
              <a:gd name="connsiteX1" fmla="*/ 1374889 w 6006095"/>
              <a:gd name="connsiteY1" fmla="*/ 19735 h 2039309"/>
              <a:gd name="connsiteX2" fmla="*/ 3026072 w 6006095"/>
              <a:gd name="connsiteY2" fmla="*/ 98676 h 2039309"/>
              <a:gd name="connsiteX3" fmla="*/ 4183873 w 6006095"/>
              <a:gd name="connsiteY3" fmla="*/ 368391 h 2039309"/>
              <a:gd name="connsiteX4" fmla="*/ 4795666 w 6006095"/>
              <a:gd name="connsiteY4" fmla="*/ 1414360 h 2039309"/>
              <a:gd name="connsiteX5" fmla="*/ 5446929 w 6006095"/>
              <a:gd name="connsiteY5" fmla="*/ 1934054 h 2039309"/>
              <a:gd name="connsiteX6" fmla="*/ 6006095 w 6006095"/>
              <a:gd name="connsiteY6" fmla="*/ 2039309 h 2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6095" h="2039309">
                <a:moveTo>
                  <a:pt x="0" y="0"/>
                </a:moveTo>
                <a:cubicBezTo>
                  <a:pt x="435272" y="1644"/>
                  <a:pt x="870544" y="3289"/>
                  <a:pt x="1374889" y="19735"/>
                </a:cubicBezTo>
                <a:cubicBezTo>
                  <a:pt x="1879234" y="36181"/>
                  <a:pt x="2557908" y="40567"/>
                  <a:pt x="3026072" y="98676"/>
                </a:cubicBezTo>
                <a:cubicBezTo>
                  <a:pt x="3494236" y="156785"/>
                  <a:pt x="3888941" y="149110"/>
                  <a:pt x="4183873" y="368391"/>
                </a:cubicBezTo>
                <a:cubicBezTo>
                  <a:pt x="4478805" y="587672"/>
                  <a:pt x="4585157" y="1153416"/>
                  <a:pt x="4795666" y="1414360"/>
                </a:cubicBezTo>
                <a:cubicBezTo>
                  <a:pt x="5006175" y="1675304"/>
                  <a:pt x="5245191" y="1829896"/>
                  <a:pt x="5446929" y="1934054"/>
                </a:cubicBezTo>
                <a:cubicBezTo>
                  <a:pt x="5648667" y="2038212"/>
                  <a:pt x="5827381" y="2038760"/>
                  <a:pt x="6006095" y="203930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8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4CEFF35D-BA33-4EA9-9272-3A13C7052956}"/>
              </a:ext>
            </a:extLst>
          </p:cNvPr>
          <p:cNvSpPr/>
          <p:nvPr/>
        </p:nvSpPr>
        <p:spPr>
          <a:xfrm>
            <a:off x="6693145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Output</a:t>
            </a: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0000906-BE93-47C4-B6F9-719A035465A2}"/>
              </a:ext>
            </a:extLst>
          </p:cNvPr>
          <p:cNvSpPr/>
          <p:nvPr/>
        </p:nvSpPr>
        <p:spPr>
          <a:xfrm>
            <a:off x="502990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Input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99E38662-7D37-4015-882B-E123467FCFBA}"/>
              </a:ext>
            </a:extLst>
          </p:cNvPr>
          <p:cNvSpPr/>
          <p:nvPr/>
        </p:nvSpPr>
        <p:spPr>
          <a:xfrm>
            <a:off x="2878476" y="1525652"/>
            <a:ext cx="3387047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b="1" dirty="0">
              <a:solidFill>
                <a:schemeClr val="tx1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8B69B6-23B5-460F-A61B-884B0B27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4402"/>
            <a:ext cx="5220300" cy="683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31A25F-96AB-4782-AEBF-DFD3912AF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4247812-E6BF-4509-8E1C-BCCF91F1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85" y="2260973"/>
            <a:ext cx="3316627" cy="1424264"/>
          </a:xfrm>
          <a:prstGeom prst="rect">
            <a:avLst/>
          </a:prstGeom>
        </p:spPr>
      </p:pic>
      <p:grpSp>
        <p:nvGrpSpPr>
          <p:cNvPr id="22" name="Google Shape;859;p49">
            <a:extLst>
              <a:ext uri="{FF2B5EF4-FFF2-40B4-BE49-F238E27FC236}">
                <a16:creationId xmlns:a16="http://schemas.microsoft.com/office/drawing/2014/main" id="{9501311C-8BB2-49F1-8626-93F0C85DC9B7}"/>
              </a:ext>
            </a:extLst>
          </p:cNvPr>
          <p:cNvGrpSpPr/>
          <p:nvPr/>
        </p:nvGrpSpPr>
        <p:grpSpPr>
          <a:xfrm>
            <a:off x="4237906" y="1557199"/>
            <a:ext cx="668183" cy="496804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3" name="Google Shape;860;p49">
              <a:extLst>
                <a:ext uri="{FF2B5EF4-FFF2-40B4-BE49-F238E27FC236}">
                  <a16:creationId xmlns:a16="http://schemas.microsoft.com/office/drawing/2014/main" id="{6AC4EAF1-D0DD-4538-8F19-D873832BA16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49">
              <a:extLst>
                <a:ext uri="{FF2B5EF4-FFF2-40B4-BE49-F238E27FC236}">
                  <a16:creationId xmlns:a16="http://schemas.microsoft.com/office/drawing/2014/main" id="{4595306B-1C62-4460-A797-479AB0ED0CC0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27;p49">
            <a:extLst>
              <a:ext uri="{FF2B5EF4-FFF2-40B4-BE49-F238E27FC236}">
                <a16:creationId xmlns:a16="http://schemas.microsoft.com/office/drawing/2014/main" id="{2B08AB9B-0356-4FCD-A758-30AEA8002A98}"/>
              </a:ext>
            </a:extLst>
          </p:cNvPr>
          <p:cNvGrpSpPr/>
          <p:nvPr/>
        </p:nvGrpSpPr>
        <p:grpSpPr>
          <a:xfrm>
            <a:off x="1779341" y="2114362"/>
            <a:ext cx="336767" cy="383835"/>
            <a:chOff x="4630125" y="278900"/>
            <a:chExt cx="400675" cy="456675"/>
          </a:xfrm>
        </p:grpSpPr>
        <p:sp>
          <p:nvSpPr>
            <p:cNvPr id="28" name="Google Shape;728;p49">
              <a:extLst>
                <a:ext uri="{FF2B5EF4-FFF2-40B4-BE49-F238E27FC236}">
                  <a16:creationId xmlns:a16="http://schemas.microsoft.com/office/drawing/2014/main" id="{80D26A41-FDAF-4FEB-8FC4-53F76F97905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49">
              <a:extLst>
                <a:ext uri="{FF2B5EF4-FFF2-40B4-BE49-F238E27FC236}">
                  <a16:creationId xmlns:a16="http://schemas.microsoft.com/office/drawing/2014/main" id="{BC244D16-9D0E-48F2-BC7C-40C0BDBC700F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49">
              <a:extLst>
                <a:ext uri="{FF2B5EF4-FFF2-40B4-BE49-F238E27FC236}">
                  <a16:creationId xmlns:a16="http://schemas.microsoft.com/office/drawing/2014/main" id="{0F460956-A768-48A5-97C0-1E3113A7320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49">
              <a:extLst>
                <a:ext uri="{FF2B5EF4-FFF2-40B4-BE49-F238E27FC236}">
                  <a16:creationId xmlns:a16="http://schemas.microsoft.com/office/drawing/2014/main" id="{CE36FEA2-A590-4F3D-823E-9646EA102E1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13;p49">
            <a:extLst>
              <a:ext uri="{FF2B5EF4-FFF2-40B4-BE49-F238E27FC236}">
                <a16:creationId xmlns:a16="http://schemas.microsoft.com/office/drawing/2014/main" id="{6425E570-B3F5-41D7-A313-3514B674FD87}"/>
              </a:ext>
            </a:extLst>
          </p:cNvPr>
          <p:cNvGrpSpPr/>
          <p:nvPr/>
        </p:nvGrpSpPr>
        <p:grpSpPr>
          <a:xfrm>
            <a:off x="690750" y="2434753"/>
            <a:ext cx="332670" cy="332670"/>
            <a:chOff x="6649150" y="309350"/>
            <a:chExt cx="395800" cy="395800"/>
          </a:xfrm>
        </p:grpSpPr>
        <p:sp>
          <p:nvSpPr>
            <p:cNvPr id="33" name="Google Shape;1014;p49">
              <a:extLst>
                <a:ext uri="{FF2B5EF4-FFF2-40B4-BE49-F238E27FC236}">
                  <a16:creationId xmlns:a16="http://schemas.microsoft.com/office/drawing/2014/main" id="{7DA739F9-B7E9-4C17-A826-44A522ADE7ED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;p49">
              <a:extLst>
                <a:ext uri="{FF2B5EF4-FFF2-40B4-BE49-F238E27FC236}">
                  <a16:creationId xmlns:a16="http://schemas.microsoft.com/office/drawing/2014/main" id="{ACECC3E3-54EA-4146-8353-8A344C5864E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6;p49">
              <a:extLst>
                <a:ext uri="{FF2B5EF4-FFF2-40B4-BE49-F238E27FC236}">
                  <a16:creationId xmlns:a16="http://schemas.microsoft.com/office/drawing/2014/main" id="{E06BD6A1-2466-44B8-BAFD-4B54D3643365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7;p49">
              <a:extLst>
                <a:ext uri="{FF2B5EF4-FFF2-40B4-BE49-F238E27FC236}">
                  <a16:creationId xmlns:a16="http://schemas.microsoft.com/office/drawing/2014/main" id="{CE0EC445-6AD8-4157-A6B5-1549BA66444E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8;p49">
              <a:extLst>
                <a:ext uri="{FF2B5EF4-FFF2-40B4-BE49-F238E27FC236}">
                  <a16:creationId xmlns:a16="http://schemas.microsoft.com/office/drawing/2014/main" id="{ECF35AAC-922B-4D1E-8BE9-77DDF20D8E5B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9;p49">
              <a:extLst>
                <a:ext uri="{FF2B5EF4-FFF2-40B4-BE49-F238E27FC236}">
                  <a16:creationId xmlns:a16="http://schemas.microsoft.com/office/drawing/2014/main" id="{93B8A8A9-3441-4B55-8E39-F145E25144A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0;p49">
              <a:extLst>
                <a:ext uri="{FF2B5EF4-FFF2-40B4-BE49-F238E27FC236}">
                  <a16:creationId xmlns:a16="http://schemas.microsoft.com/office/drawing/2014/main" id="{D4D3801E-678B-400C-85D4-62F85BD94351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1;p49">
              <a:extLst>
                <a:ext uri="{FF2B5EF4-FFF2-40B4-BE49-F238E27FC236}">
                  <a16:creationId xmlns:a16="http://schemas.microsoft.com/office/drawing/2014/main" id="{B6F172CF-3915-4B7F-BA7A-9FFB091F255D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2;p49">
              <a:extLst>
                <a:ext uri="{FF2B5EF4-FFF2-40B4-BE49-F238E27FC236}">
                  <a16:creationId xmlns:a16="http://schemas.microsoft.com/office/drawing/2014/main" id="{2500DF4A-6768-4F6A-BC1C-7728366C7767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49">
              <a:extLst>
                <a:ext uri="{FF2B5EF4-FFF2-40B4-BE49-F238E27FC236}">
                  <a16:creationId xmlns:a16="http://schemas.microsoft.com/office/drawing/2014/main" id="{1E650AC2-3514-456C-990C-8E492D7ADEEA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4;p49">
              <a:extLst>
                <a:ext uri="{FF2B5EF4-FFF2-40B4-BE49-F238E27FC236}">
                  <a16:creationId xmlns:a16="http://schemas.microsoft.com/office/drawing/2014/main" id="{5B869C01-C29E-4C9A-ADCB-0650FCE5D3FA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;p49">
              <a:extLst>
                <a:ext uri="{FF2B5EF4-FFF2-40B4-BE49-F238E27FC236}">
                  <a16:creationId xmlns:a16="http://schemas.microsoft.com/office/drawing/2014/main" id="{7E08ED9B-C5F3-4D0A-89FE-C66C1020EF80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;p49">
              <a:extLst>
                <a:ext uri="{FF2B5EF4-FFF2-40B4-BE49-F238E27FC236}">
                  <a16:creationId xmlns:a16="http://schemas.microsoft.com/office/drawing/2014/main" id="{083B220F-DDB0-49FF-BEF3-D142FBA43D43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;p49">
              <a:extLst>
                <a:ext uri="{FF2B5EF4-FFF2-40B4-BE49-F238E27FC236}">
                  <a16:creationId xmlns:a16="http://schemas.microsoft.com/office/drawing/2014/main" id="{79F60655-E733-4F53-96E5-DF94638CA8BD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;p49">
              <a:extLst>
                <a:ext uri="{FF2B5EF4-FFF2-40B4-BE49-F238E27FC236}">
                  <a16:creationId xmlns:a16="http://schemas.microsoft.com/office/drawing/2014/main" id="{1C371ABA-256A-43AB-B395-200C50FCCBD4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9;p49">
              <a:extLst>
                <a:ext uri="{FF2B5EF4-FFF2-40B4-BE49-F238E27FC236}">
                  <a16:creationId xmlns:a16="http://schemas.microsoft.com/office/drawing/2014/main" id="{038FA92F-D86E-4A60-A2B8-C3F12092C6B7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0;p49">
              <a:extLst>
                <a:ext uri="{FF2B5EF4-FFF2-40B4-BE49-F238E27FC236}">
                  <a16:creationId xmlns:a16="http://schemas.microsoft.com/office/drawing/2014/main" id="{7C875124-7A16-45EC-8949-107E20205988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;p49">
              <a:extLst>
                <a:ext uri="{FF2B5EF4-FFF2-40B4-BE49-F238E27FC236}">
                  <a16:creationId xmlns:a16="http://schemas.microsoft.com/office/drawing/2014/main" id="{4B110A4A-AEC1-4CD0-A7E3-FA1FD3EB2263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;p49">
              <a:extLst>
                <a:ext uri="{FF2B5EF4-FFF2-40B4-BE49-F238E27FC236}">
                  <a16:creationId xmlns:a16="http://schemas.microsoft.com/office/drawing/2014/main" id="{91850813-5334-4D6F-ACA2-AAB848C98F4B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;p49">
              <a:extLst>
                <a:ext uri="{FF2B5EF4-FFF2-40B4-BE49-F238E27FC236}">
                  <a16:creationId xmlns:a16="http://schemas.microsoft.com/office/drawing/2014/main" id="{B593E08A-6D06-4D2C-9755-DB59C5125748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;p49">
              <a:extLst>
                <a:ext uri="{FF2B5EF4-FFF2-40B4-BE49-F238E27FC236}">
                  <a16:creationId xmlns:a16="http://schemas.microsoft.com/office/drawing/2014/main" id="{081B3CAF-EA42-40A3-AE60-2BD5901CE962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5;p49">
              <a:extLst>
                <a:ext uri="{FF2B5EF4-FFF2-40B4-BE49-F238E27FC236}">
                  <a16:creationId xmlns:a16="http://schemas.microsoft.com/office/drawing/2014/main" id="{EF5A9607-D517-4A82-B841-DB2DE4F7F6AA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6;p49">
              <a:extLst>
                <a:ext uri="{FF2B5EF4-FFF2-40B4-BE49-F238E27FC236}">
                  <a16:creationId xmlns:a16="http://schemas.microsoft.com/office/drawing/2014/main" id="{4A27809D-C7F3-407E-BE36-C1EDF8C29A7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037;p49">
            <a:extLst>
              <a:ext uri="{FF2B5EF4-FFF2-40B4-BE49-F238E27FC236}">
                <a16:creationId xmlns:a16="http://schemas.microsoft.com/office/drawing/2014/main" id="{DF15D4E7-FA3B-4AD3-9462-A2FCDF410CED}"/>
              </a:ext>
            </a:extLst>
          </p:cNvPr>
          <p:cNvGrpSpPr/>
          <p:nvPr/>
        </p:nvGrpSpPr>
        <p:grpSpPr>
          <a:xfrm>
            <a:off x="985029" y="2636364"/>
            <a:ext cx="337797" cy="319873"/>
            <a:chOff x="5973900" y="318475"/>
            <a:chExt cx="401900" cy="380575"/>
          </a:xfrm>
        </p:grpSpPr>
        <p:sp>
          <p:nvSpPr>
            <p:cNvPr id="57" name="Google Shape;1038;p49">
              <a:extLst>
                <a:ext uri="{FF2B5EF4-FFF2-40B4-BE49-F238E27FC236}">
                  <a16:creationId xmlns:a16="http://schemas.microsoft.com/office/drawing/2014/main" id="{59378CB1-F5DD-48CC-87B3-09F5C50AAA6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9;p49">
              <a:extLst>
                <a:ext uri="{FF2B5EF4-FFF2-40B4-BE49-F238E27FC236}">
                  <a16:creationId xmlns:a16="http://schemas.microsoft.com/office/drawing/2014/main" id="{46B4214E-25E0-4E0D-BB06-376C085F2188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0;p49">
              <a:extLst>
                <a:ext uri="{FF2B5EF4-FFF2-40B4-BE49-F238E27FC236}">
                  <a16:creationId xmlns:a16="http://schemas.microsoft.com/office/drawing/2014/main" id="{8D5B7917-AA9E-4676-B99C-9DEC8CE28AB4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1;p49">
              <a:extLst>
                <a:ext uri="{FF2B5EF4-FFF2-40B4-BE49-F238E27FC236}">
                  <a16:creationId xmlns:a16="http://schemas.microsoft.com/office/drawing/2014/main" id="{B972919B-E7DE-4EFF-8572-7BDF2E1CA8E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;p49">
              <a:extLst>
                <a:ext uri="{FF2B5EF4-FFF2-40B4-BE49-F238E27FC236}">
                  <a16:creationId xmlns:a16="http://schemas.microsoft.com/office/drawing/2014/main" id="{268D02CD-6D75-416C-BE2F-6D9E402B0CB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;p49">
              <a:extLst>
                <a:ext uri="{FF2B5EF4-FFF2-40B4-BE49-F238E27FC236}">
                  <a16:creationId xmlns:a16="http://schemas.microsoft.com/office/drawing/2014/main" id="{1F7D698B-043F-4E3A-B984-94E36AE97B6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4;p49">
              <a:extLst>
                <a:ext uri="{FF2B5EF4-FFF2-40B4-BE49-F238E27FC236}">
                  <a16:creationId xmlns:a16="http://schemas.microsoft.com/office/drawing/2014/main" id="{8A5336A9-9ADA-41F9-8CEB-D6CB8DF5A299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45;p49">
              <a:extLst>
                <a:ext uri="{FF2B5EF4-FFF2-40B4-BE49-F238E27FC236}">
                  <a16:creationId xmlns:a16="http://schemas.microsoft.com/office/drawing/2014/main" id="{F87EF8F5-07E0-4E2B-9571-B40849209F7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46;p49">
              <a:extLst>
                <a:ext uri="{FF2B5EF4-FFF2-40B4-BE49-F238E27FC236}">
                  <a16:creationId xmlns:a16="http://schemas.microsoft.com/office/drawing/2014/main" id="{2DBA858F-AF95-4223-8A17-4230A8A1421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47;p49">
              <a:extLst>
                <a:ext uri="{FF2B5EF4-FFF2-40B4-BE49-F238E27FC236}">
                  <a16:creationId xmlns:a16="http://schemas.microsoft.com/office/drawing/2014/main" id="{483CD7BB-E2CA-4DF3-BCB6-58B5978C2BCD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8;p49">
              <a:extLst>
                <a:ext uri="{FF2B5EF4-FFF2-40B4-BE49-F238E27FC236}">
                  <a16:creationId xmlns:a16="http://schemas.microsoft.com/office/drawing/2014/main" id="{CB3F679C-C684-47A3-9CEF-BBFE59F849B4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49;p49">
              <a:extLst>
                <a:ext uri="{FF2B5EF4-FFF2-40B4-BE49-F238E27FC236}">
                  <a16:creationId xmlns:a16="http://schemas.microsoft.com/office/drawing/2014/main" id="{E2F723B3-63FD-41E3-899A-CD3C767259C8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0;p49">
              <a:extLst>
                <a:ext uri="{FF2B5EF4-FFF2-40B4-BE49-F238E27FC236}">
                  <a16:creationId xmlns:a16="http://schemas.microsoft.com/office/drawing/2014/main" id="{14A472D0-F194-4474-997C-C6A85EBBE79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;p49">
              <a:extLst>
                <a:ext uri="{FF2B5EF4-FFF2-40B4-BE49-F238E27FC236}">
                  <a16:creationId xmlns:a16="http://schemas.microsoft.com/office/drawing/2014/main" id="{1F86D2DD-AA15-4BE1-9FB6-E2C12264D26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67;p49">
            <a:extLst>
              <a:ext uri="{FF2B5EF4-FFF2-40B4-BE49-F238E27FC236}">
                <a16:creationId xmlns:a16="http://schemas.microsoft.com/office/drawing/2014/main" id="{B0CDC421-FC0B-4F9C-BFD1-81015E5F48FF}"/>
              </a:ext>
            </a:extLst>
          </p:cNvPr>
          <p:cNvGrpSpPr/>
          <p:nvPr/>
        </p:nvGrpSpPr>
        <p:grpSpPr>
          <a:xfrm>
            <a:off x="1638377" y="3232306"/>
            <a:ext cx="397136" cy="305017"/>
            <a:chOff x="568950" y="3686775"/>
            <a:chExt cx="472500" cy="362900"/>
          </a:xfrm>
        </p:grpSpPr>
        <p:sp>
          <p:nvSpPr>
            <p:cNvPr id="72" name="Google Shape;868;p49">
              <a:extLst>
                <a:ext uri="{FF2B5EF4-FFF2-40B4-BE49-F238E27FC236}">
                  <a16:creationId xmlns:a16="http://schemas.microsoft.com/office/drawing/2014/main" id="{8016C430-FAED-455A-A61E-71F79F851BB7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9;p49">
              <a:extLst>
                <a:ext uri="{FF2B5EF4-FFF2-40B4-BE49-F238E27FC236}">
                  <a16:creationId xmlns:a16="http://schemas.microsoft.com/office/drawing/2014/main" id="{07053E20-DE5D-44F3-80BC-5FF81809B5C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0;p49">
              <a:extLst>
                <a:ext uri="{FF2B5EF4-FFF2-40B4-BE49-F238E27FC236}">
                  <a16:creationId xmlns:a16="http://schemas.microsoft.com/office/drawing/2014/main" id="{15F6FF03-3D6D-497B-8A80-72EC6142EE8B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42;p49">
            <a:extLst>
              <a:ext uri="{FF2B5EF4-FFF2-40B4-BE49-F238E27FC236}">
                <a16:creationId xmlns:a16="http://schemas.microsoft.com/office/drawing/2014/main" id="{A588AF2C-D2E2-4B49-BBE2-3DB5758646C6}"/>
              </a:ext>
            </a:extLst>
          </p:cNvPr>
          <p:cNvGrpSpPr/>
          <p:nvPr/>
        </p:nvGrpSpPr>
        <p:grpSpPr>
          <a:xfrm>
            <a:off x="799782" y="3650906"/>
            <a:ext cx="354145" cy="354145"/>
            <a:chOff x="5964175" y="4329750"/>
            <a:chExt cx="421350" cy="421350"/>
          </a:xfrm>
        </p:grpSpPr>
        <p:sp>
          <p:nvSpPr>
            <p:cNvPr id="76" name="Google Shape;943;p49">
              <a:extLst>
                <a:ext uri="{FF2B5EF4-FFF2-40B4-BE49-F238E27FC236}">
                  <a16:creationId xmlns:a16="http://schemas.microsoft.com/office/drawing/2014/main" id="{3895D355-EFAC-42CA-9805-81AC4377A66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4;p49">
              <a:extLst>
                <a:ext uri="{FF2B5EF4-FFF2-40B4-BE49-F238E27FC236}">
                  <a16:creationId xmlns:a16="http://schemas.microsoft.com/office/drawing/2014/main" id="{BCF6A517-083A-45D9-908B-6D4B752FCFB2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4BF6ACF1-ED91-4E55-B21C-50E23DB329E1}"/>
              </a:ext>
            </a:extLst>
          </p:cNvPr>
          <p:cNvSpPr txBox="1"/>
          <p:nvPr/>
        </p:nvSpPr>
        <p:spPr>
          <a:xfrm>
            <a:off x="7639837" y="2963420"/>
            <a:ext cx="662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✋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3091C40-B1E4-42D6-AC4C-B2523D040325}"/>
              </a:ext>
            </a:extLst>
          </p:cNvPr>
          <p:cNvSpPr txBox="1"/>
          <p:nvPr/>
        </p:nvSpPr>
        <p:spPr>
          <a:xfrm>
            <a:off x="6747569" y="2189436"/>
            <a:ext cx="709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👍</a:t>
            </a:r>
            <a:endParaRPr lang="de-DE" sz="6000" dirty="0"/>
          </a:p>
        </p:txBody>
      </p:sp>
      <p:sp>
        <p:nvSpPr>
          <p:cNvPr id="25" name="Pfeil: gestreift nach rechts 24">
            <a:extLst>
              <a:ext uri="{FF2B5EF4-FFF2-40B4-BE49-F238E27FC236}">
                <a16:creationId xmlns:a16="http://schemas.microsoft.com/office/drawing/2014/main" id="{BFB73FCD-FDAF-41DA-AE03-8A9137966CF5}"/>
              </a:ext>
            </a:extLst>
          </p:cNvPr>
          <p:cNvSpPr/>
          <p:nvPr/>
        </p:nvSpPr>
        <p:spPr>
          <a:xfrm>
            <a:off x="6220944" y="2531517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gestreift nach rechts 25">
            <a:extLst>
              <a:ext uri="{FF2B5EF4-FFF2-40B4-BE49-F238E27FC236}">
                <a16:creationId xmlns:a16="http://schemas.microsoft.com/office/drawing/2014/main" id="{878F6341-3EDE-47C5-A6B9-A16AA479D249}"/>
              </a:ext>
            </a:extLst>
          </p:cNvPr>
          <p:cNvSpPr/>
          <p:nvPr/>
        </p:nvSpPr>
        <p:spPr>
          <a:xfrm>
            <a:off x="2432115" y="2552206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262BA78-6E4E-4D7F-8D30-18073C734616}"/>
              </a:ext>
            </a:extLst>
          </p:cNvPr>
          <p:cNvCxnSpPr/>
          <p:nvPr/>
        </p:nvCxnSpPr>
        <p:spPr>
          <a:xfrm flipH="1">
            <a:off x="7362869" y="2678879"/>
            <a:ext cx="703044" cy="90026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286000" y="2236800"/>
            <a:ext cx="45720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08754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Microsoft Office PowerPoint</Application>
  <PresentationFormat>Bildschirmpräsentation (16:9)</PresentationFormat>
  <Paragraphs>181</Paragraphs>
  <Slides>38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2" baseType="lpstr">
      <vt:lpstr>Poppins</vt:lpstr>
      <vt:lpstr>Poppins Light</vt:lpstr>
      <vt:lpstr>Arial</vt:lpstr>
      <vt:lpstr>Cymbeline template</vt:lpstr>
      <vt:lpstr>Flugpreisvorhersage Kaufen oder Warten?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Feature Engineering</vt:lpstr>
      <vt:lpstr>Zusätzliche Features</vt:lpstr>
      <vt:lpstr>Erster Überblick</vt:lpstr>
      <vt:lpstr>PowerPoint-Präsentation</vt:lpstr>
      <vt:lpstr>Train/Test-Split &amp; Class Imbalance</vt:lpstr>
      <vt:lpstr>Bestes Verfahren „out of the box“</vt:lpstr>
      <vt:lpstr>Anzahl Flüge je Strecke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Abflugs-Zeiten</vt:lpstr>
      <vt:lpstr>Abflugs-Zeiten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Korrelationsmatrix</vt:lpstr>
      <vt:lpstr>Verwendete Modelle</vt:lpstr>
      <vt:lpstr>Ergebnisse</vt:lpstr>
      <vt:lpstr>Feature Importance Random Forest Classifier</vt:lpstr>
      <vt:lpstr>Mögliches Geschäftsmodell</vt:lpstr>
      <vt:lpstr>Weitere Maßnahmen</vt:lpstr>
      <vt:lpstr>Klassifikation oder Regression?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Flugpreisvorhersage Kaufen oder Warten?</dc:title>
  <dc:creator>Max</dc:creator>
  <cp:lastModifiedBy>Max Grundmann</cp:lastModifiedBy>
  <cp:revision>8</cp:revision>
  <dcterms:modified xsi:type="dcterms:W3CDTF">2022-03-19T23:22:45Z</dcterms:modified>
</cp:coreProperties>
</file>